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lvl1pPr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1pPr>
    <a:lvl2pPr indent="2286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2pPr>
    <a:lvl3pPr indent="4572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3pPr>
    <a:lvl4pPr indent="6858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4pPr>
    <a:lvl5pPr indent="9144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5pPr>
    <a:lvl6pPr indent="11430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6pPr>
    <a:lvl7pPr indent="13716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7pPr>
    <a:lvl8pPr indent="16002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8pPr>
    <a:lvl9pPr indent="18288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indent="228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indent="457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indent="685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indent="9144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indent="11430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6pPr>
      <a:lvl7pPr indent="1371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7pPr>
      <a:lvl8pPr indent="1600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8pPr>
      <a:lvl9pPr indent="1828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9pPr>
    </p:titleStyle>
    <p:bodyStyle>
      <a:lvl1pPr marL="571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marL="1143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marL="1714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marL="2286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marL="2857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marL="3429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6pPr>
      <a:lvl7pPr marL="4000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7pPr>
      <a:lvl8pPr marL="4572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8pPr>
      <a:lvl9pPr marL="5143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9pPr>
    </p:bodyStyle>
    <p:otherStyle>
      <a:lvl1pPr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1pPr>
      <a:lvl2pPr indent="228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2pPr>
      <a:lvl3pPr indent="457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3pPr>
      <a:lvl4pPr indent="685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4pPr>
      <a:lvl5pPr indent="9144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5pPr>
      <a:lvl6pPr indent="11430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6pPr>
      <a:lvl7pPr indent="1371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7pPr>
      <a:lvl8pPr indent="1600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8pPr>
      <a:lvl9pPr indent="1828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10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4"/>
          <p:cNvGrpSpPr/>
          <p:nvPr/>
        </p:nvGrpSpPr>
        <p:grpSpPr>
          <a:xfrm>
            <a:off x="1136650" y="1116492"/>
            <a:ext cx="10731500" cy="5600701"/>
            <a:chOff x="-44450" y="-44450"/>
            <a:chExt cx="10731500" cy="5600700"/>
          </a:xfrm>
        </p:grpSpPr>
        <p:pic>
          <p:nvPicPr>
            <p:cNvPr id="33" name="DSC08730-small-filtered.jpeg"/>
            <p:cNvPicPr/>
            <p:nvPr/>
          </p:nvPicPr>
          <p:blipFill>
            <a:blip r:embed="rId2">
              <a:extLst/>
            </a:blip>
            <a:srcRect l="0" t="4004" r="0" b="4004"/>
            <a:stretch>
              <a:fillRect/>
            </a:stretch>
          </p:blipFill>
          <p:spPr>
            <a:xfrm>
              <a:off x="0" y="0"/>
              <a:ext cx="10642600" cy="5511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4450" y="-44450"/>
              <a:ext cx="10731500" cy="5600700"/>
            </a:xfrm>
            <a:prstGeom prst="rect">
              <a:avLst/>
            </a:prstGeom>
            <a:effectLst/>
          </p:spPr>
        </p:pic>
      </p:grpSp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aprender a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aprender con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" grpId="1"/>
      <p:bldP build="whole" bldLvl="1" animBg="1" rev="0" advAuto="0" spid="36" grpId="3"/>
      <p:bldP build="whole" bldLvl="1" animBg="1" rev="0" advAuto="0" spid="3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1270000" y="4518049"/>
            <a:ext cx="10464800" cy="717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ts val="2400"/>
              </a:spcBef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introducción</a:t>
            </a:r>
          </a:p>
        </p:txBody>
      </p:sp>
    </p:spTree>
  </p:cSld>
  <p:clrMapOvr>
    <a:masterClrMapping/>
  </p:clrMapOvr>
  <p:transition spd="slow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1128140" y="143236"/>
            <a:ext cx="10748520" cy="215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¿Recuerdas lo que vimos en clase en ese tema que llamamos Conociéndonos?</a:t>
            </a:r>
          </a:p>
        </p:txBody>
      </p:sp>
      <p:sp>
        <p:nvSpPr>
          <p:cNvPr id="41" name="Shape 41"/>
          <p:cNvSpPr/>
          <p:nvPr/>
        </p:nvSpPr>
        <p:spPr>
          <a:xfrm>
            <a:off x="1128141" y="7636236"/>
            <a:ext cx="10748519" cy="1466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Entre otras cosas hablamos de APRENDER</a:t>
            </a:r>
          </a:p>
        </p:txBody>
      </p:sp>
      <p:sp>
        <p:nvSpPr>
          <p:cNvPr id="42" name="Shape 42"/>
          <p:cNvSpPr/>
          <p:nvPr/>
        </p:nvSpPr>
        <p:spPr>
          <a:xfrm>
            <a:off x="1041400" y="3860800"/>
            <a:ext cx="4342607" cy="1270000"/>
          </a:xfrm>
          <a:prstGeom prst="rect">
            <a:avLst/>
          </a:prstGeom>
          <a:solidFill>
            <a:srgbClr val="B7BAC0">
              <a:alpha val="54000"/>
            </a:srgbClr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3200">
                <a:solidFill>
                  <a:srgbClr val="282A2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82A2F"/>
                </a:solidFill>
              </a:rPr>
              <a:t>APRENDER DE</a:t>
            </a:r>
          </a:p>
        </p:txBody>
      </p:sp>
      <p:sp>
        <p:nvSpPr>
          <p:cNvPr id="43" name="Shape 43"/>
          <p:cNvSpPr/>
          <p:nvPr/>
        </p:nvSpPr>
        <p:spPr>
          <a:xfrm>
            <a:off x="7137400" y="3860800"/>
            <a:ext cx="4342607" cy="1270000"/>
          </a:xfrm>
          <a:prstGeom prst="rect">
            <a:avLst/>
          </a:prstGeom>
          <a:gradFill>
            <a:gsLst>
              <a:gs pos="0">
                <a:srgbClr val="D89253"/>
              </a:gs>
              <a:gs pos="100000">
                <a:srgbClr val="D24B09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3200">
                <a:solidFill>
                  <a:srgbClr val="282A2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82A2F"/>
                </a:solidFill>
              </a:rPr>
              <a:t>APRENDER CON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8" presetID="2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" grpId="1"/>
      <p:bldP build="whole" bldLvl="1" animBg="1" rev="0" advAuto="0" spid="42" grpId="3"/>
      <p:bldP build="whole" bldLvl="1" animBg="1" rev="0" advAuto="0" spid="41" grpId="2"/>
      <p:bldP build="whole" bldLvl="1" animBg="1" rev="0" advAuto="0" spid="43" grpId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concept-learning-read-books-library-classroom-isometric-flat-design-vector-60656394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0956" y="844363"/>
            <a:ext cx="7542688" cy="8064874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sp>
        <p:nvSpPr>
          <p:cNvPr id="46" name="Shape 46"/>
          <p:cNvSpPr/>
          <p:nvPr/>
        </p:nvSpPr>
        <p:spPr>
          <a:xfrm>
            <a:off x="8340202" y="1400536"/>
            <a:ext cx="4267254" cy="6952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¿EN ESTA IMAGEN SE APRENDE DE O SE APRENDE CON?</a:t>
            </a:r>
            <a:endParaRPr sz="42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¿EN QUÉ TE BASAS PARA AFIRMAR ESO?</a:t>
            </a:r>
          </a:p>
        </p:txBody>
      </p:sp>
    </p:spTree>
  </p:cSld>
  <p:clrMapOvr>
    <a:masterClrMapping/>
  </p:clrMapOvr>
  <p:transition spd="slow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5" presetID="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7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" grpId="1"/>
      <p:bldP build="whole" bldLvl="1" animBg="1" rev="0" advAuto="0" spid="46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1700361" y="1035546"/>
            <a:ext cx="10136138" cy="7682509"/>
          </a:xfrm>
          <a:prstGeom prst="rect">
            <a:avLst/>
          </a:prstGeom>
          <a:solidFill>
            <a:srgbClr val="B7BAC0">
              <a:alpha val="54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800">
                <a:solidFill>
                  <a:srgbClr val="FFFFFF"/>
                </a:solidFill>
              </a:rPr>
              <a:t>¿CÓMO SERÍA LA IMAGEN QUE TÚ PONDRÍAS PARA ILUSTRAR LA IDEA DE </a:t>
            </a:r>
            <a:r>
              <a:rPr b="1" sz="3800" u="sng">
                <a:solidFill>
                  <a:srgbClr val="FFFFFF"/>
                </a:solidFill>
              </a:rPr>
              <a:t>APRENDER CON</a:t>
            </a:r>
            <a:r>
              <a:rPr b="1" sz="38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1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1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998709" y="4486636"/>
            <a:ext cx="11007382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APRENDER CON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999156" y="840894"/>
            <a:ext cx="10805918" cy="131541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190500" dist="12700" dir="540000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TRES IMÁGENES PARA DEFINIR UN CONCEPTO: APRENDER CON</a:t>
            </a:r>
          </a:p>
        </p:txBody>
      </p:sp>
      <p:pic>
        <p:nvPicPr>
          <p:cNvPr id="53" name="14802518-gente-3d--car-cter-humano-y-colorido-rompecabezas-puzzle--3d-hacer-ilustraci-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0792" y="2710226"/>
            <a:ext cx="4445001" cy="3327401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pic>
        <p:nvPicPr>
          <p:cNvPr id="54" name="GRUPO TRABAJO 2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5181" y="6794748"/>
            <a:ext cx="3302001" cy="2463801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</a:effectLst>
        </p:spPr>
      </p:pic>
      <p:pic>
        <p:nvPicPr>
          <p:cNvPr id="55" name="GRUPO TRABAJO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616428" y="3142026"/>
            <a:ext cx="4627137" cy="2463801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381000" dist="119618" dir="0">
              <a:srgbClr val="000000">
                <a:alpha val="75000"/>
              </a:srgbClr>
            </a:outerShdw>
          </a:effectLst>
        </p:spPr>
      </p:pic>
      <p:sp>
        <p:nvSpPr>
          <p:cNvPr id="56" name="Shape 56"/>
          <p:cNvSpPr/>
          <p:nvPr/>
        </p:nvSpPr>
        <p:spPr>
          <a:xfrm>
            <a:off x="631302" y="6455136"/>
            <a:ext cx="5330400" cy="2837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Fíjate bien en ellas. No pierdas detalle y ahora…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>
        <p14:warp dir="in"/>
      </p:transition>
    </mc:Choice>
    <mc:Fallback>
      <p:transition xmlns:p14="http://schemas.microsoft.com/office/powerpoint/2010/main" spd="slow" advClick="1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clickEffect" presetClass="entr" presetSubtype="0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" grpId="2"/>
      <p:bldP build="whole" bldLvl="1" animBg="1" rev="0" advAuto="0" spid="56" grpId="5"/>
      <p:bldP build="whole" bldLvl="1" animBg="1" rev="0" advAuto="0" spid="53" grpId="1"/>
      <p:bldP build="whole" bldLvl="1" animBg="1" rev="0" advAuto="0" spid="54" grpId="3"/>
      <p:bldP build="whole" bldLvl="1" animBg="1" rev="0" advAuto="0" spid="52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1007093" y="472594"/>
            <a:ext cx="3904014" cy="705812"/>
          </a:xfrm>
          <a:prstGeom prst="rect">
            <a:avLst/>
          </a:prstGeom>
          <a:solidFill>
            <a:srgbClr val="C13521"/>
          </a:solid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RESPONDE</a:t>
            </a:r>
          </a:p>
        </p:txBody>
      </p:sp>
      <p:sp>
        <p:nvSpPr>
          <p:cNvPr id="59" name="Shape 59"/>
          <p:cNvSpPr/>
          <p:nvPr/>
        </p:nvSpPr>
        <p:spPr>
          <a:xfrm>
            <a:off x="480316" y="1729726"/>
            <a:ext cx="12044168" cy="7360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Brevemente explica una de ellas. La que más te guste.</a:t>
            </a:r>
            <a:endParaRPr sz="30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 partir de esa imagen explica qué entiendes por APRENDER CON.</a:t>
            </a:r>
            <a:endParaRPr sz="30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Qué ventajas le ves a aprender con en lugar de aprender de.</a:t>
            </a:r>
            <a:endParaRPr sz="30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Qué inconvenientes le ves a aprender con en lugar de aprender de.</a:t>
            </a:r>
            <a:endParaRPr sz="30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El trabajo del viaje por España. Lo acabáis de hacer. Qué pretendíamos con ese trabajo: aprender de o aprender con.</a:t>
            </a:r>
            <a:endParaRPr sz="30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¿Hubo fallos? Señala al menos uno que creas que se cometió en la realización del trabajo.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>
        <p14:flip dir="r"/>
      </p:transition>
    </mc:Choice>
    <mc:Fallback>
      <p:transition xmlns:p14="http://schemas.microsoft.com/office/powerpoint/2010/main" spd="slow" advClick="1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9" grpId="2"/>
      <p:bldP build="whole" bldLvl="1" animBg="1" rev="0" advAuto="0"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RUPO TRABAJ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07078" y="278407"/>
            <a:ext cx="5695444" cy="3032640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sp>
        <p:nvSpPr>
          <p:cNvPr id="62" name="Shape 62"/>
          <p:cNvSpPr/>
          <p:nvPr/>
        </p:nvSpPr>
        <p:spPr>
          <a:xfrm>
            <a:off x="931686" y="3470636"/>
            <a:ext cx="11446227" cy="5580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Si aprender es un hecho sobre todo social (se puede aprender estando aislado, pero seguro que mucho menos), lo lógico es que aprendamos en el instituto trabajando en grupo, cooperando.</a:t>
            </a:r>
            <a:endParaRPr sz="42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Mira la imagen. Cada uno aporta algo y TOD@S SE ENRIQUECEN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17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" grpId="2"/>
      <p:bldP build="whole" bldLvl="1" animBg="1" rev="0" advAuto="0" spid="6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6"/>
          <p:cNvGrpSpPr/>
          <p:nvPr/>
        </p:nvGrpSpPr>
        <p:grpSpPr>
          <a:xfrm>
            <a:off x="1136650" y="1116492"/>
            <a:ext cx="10731500" cy="5600701"/>
            <a:chOff x="-44450" y="-44450"/>
            <a:chExt cx="10731500" cy="5600700"/>
          </a:xfrm>
        </p:grpSpPr>
        <p:pic>
          <p:nvPicPr>
            <p:cNvPr id="65" name="GRUPO TRABAJO 2.jpg"/>
            <p:cNvPicPr/>
            <p:nvPr/>
          </p:nvPicPr>
          <p:blipFill>
            <a:blip r:embed="rId2">
              <a:extLst/>
            </a:blip>
            <a:srcRect l="0" t="15295" r="0" b="15295"/>
            <a:stretch>
              <a:fillRect/>
            </a:stretch>
          </p:blipFill>
          <p:spPr>
            <a:xfrm>
              <a:off x="0" y="0"/>
              <a:ext cx="10642600" cy="5511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4450" y="-44450"/>
              <a:ext cx="10731500" cy="5600700"/>
            </a:xfrm>
            <a:prstGeom prst="rect">
              <a:avLst/>
            </a:prstGeom>
            <a:effectLst/>
          </p:spPr>
        </p:pic>
      </p:grpSp>
      <p:sp>
        <p:nvSpPr>
          <p:cNvPr id="67" name="Shape 67"/>
          <p:cNvSpPr/>
          <p:nvPr>
            <p:ph type="body" idx="1"/>
          </p:nvPr>
        </p:nvSpPr>
        <p:spPr>
          <a:xfrm>
            <a:off x="1181100" y="7353300"/>
            <a:ext cx="10642600" cy="939800"/>
          </a:xfrm>
          <a:prstGeom prst="rect">
            <a:avLst/>
          </a:prstGeom>
        </p:spPr>
        <p:txBody>
          <a:bodyPr/>
          <a:lstStyle>
            <a:lvl1pPr defTabSz="342900">
              <a:defRPr sz="2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FFFFFF"/>
                </a:solidFill>
              </a:rPr>
              <a:t>APRENDER A COOPERAR, APRENDER A APRENDER CON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6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" grpId="1"/>
      <p:bldP build="whole" bldLvl="1" animBg="1" rev="0" advAuto="0" spid="67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952450" y="758130"/>
            <a:ext cx="7252792" cy="524649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pPr>
          </a:p>
        </p:txBody>
      </p:sp>
      <p:sp>
        <p:nvSpPr>
          <p:cNvPr id="70" name="Shape 70"/>
          <p:cNvSpPr/>
          <p:nvPr/>
        </p:nvSpPr>
        <p:spPr>
          <a:xfrm>
            <a:off x="1761602" y="6010636"/>
            <a:ext cx="9481597" cy="215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“TODO LO SABEMOS ENTRE TODOS”. No me digas que no es una frase verdadera. 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4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" grpId="2"/>
      <p:bldP build="whole" bldLvl="1" animBg="1" rev="0" advAuto="0" spid="6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4578167" y="764694"/>
            <a:ext cx="3645266" cy="70581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APRENDER CON</a:t>
            </a:r>
          </a:p>
        </p:txBody>
      </p:sp>
      <p:sp>
        <p:nvSpPr>
          <p:cNvPr id="73" name="Shape 73"/>
          <p:cNvSpPr/>
          <p:nvPr/>
        </p:nvSpPr>
        <p:spPr>
          <a:xfrm>
            <a:off x="2233033" y="3424629"/>
            <a:ext cx="8543596" cy="830623"/>
          </a:xfrm>
          <a:prstGeom prst="rect">
            <a:avLst/>
          </a:prstGeom>
          <a:solidFill>
            <a:srgbClr val="FADD7F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500">
                <a:solidFill>
                  <a:srgbClr val="282A2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282A2F"/>
                </a:solidFill>
              </a:rPr>
              <a:t>TRABAJAR EN GRUPO</a:t>
            </a:r>
          </a:p>
        </p:txBody>
      </p:sp>
      <p:sp>
        <p:nvSpPr>
          <p:cNvPr id="74" name="Shape 74"/>
          <p:cNvSpPr/>
          <p:nvPr/>
        </p:nvSpPr>
        <p:spPr>
          <a:xfrm>
            <a:off x="2743200" y="4254500"/>
            <a:ext cx="2809727" cy="2943027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6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COOPERACIÓN</a:t>
            </a:r>
          </a:p>
        </p:txBody>
      </p:sp>
      <p:sp>
        <p:nvSpPr>
          <p:cNvPr id="75" name="Shape 75"/>
          <p:cNvSpPr/>
          <p:nvPr/>
        </p:nvSpPr>
        <p:spPr>
          <a:xfrm>
            <a:off x="6974730" y="4254500"/>
            <a:ext cx="3454997" cy="2943027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6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RESPONSABILIDAD</a:t>
            </a:r>
          </a:p>
        </p:txBody>
      </p:sp>
      <p:sp>
        <p:nvSpPr>
          <p:cNvPr id="76" name="Shape 76"/>
          <p:cNvSpPr/>
          <p:nvPr/>
        </p:nvSpPr>
        <p:spPr>
          <a:xfrm rot="5400000">
            <a:off x="5375523" y="1149847"/>
            <a:ext cx="1821954" cy="2475112"/>
          </a:xfrm>
          <a:prstGeom prst="rightArrow">
            <a:avLst>
              <a:gd name="adj1" fmla="val 32000"/>
              <a:gd name="adj2" fmla="val 44611"/>
            </a:avLst>
          </a:prstGeom>
          <a:solidFill>
            <a:srgbClr val="B7BAC0">
              <a:alpha val="54000"/>
            </a:srgbClr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282A2F"/>
                </a:solidFill>
              </a:defRPr>
            </a:pPr>
          </a:p>
        </p:txBody>
      </p:sp>
      <p:sp>
        <p:nvSpPr>
          <p:cNvPr id="77" name="Shape 77"/>
          <p:cNvSpPr/>
          <p:nvPr/>
        </p:nvSpPr>
        <p:spPr>
          <a:xfrm>
            <a:off x="603074" y="7375128"/>
            <a:ext cx="12245583" cy="1962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FFFFFF"/>
                </a:solidFill>
              </a:rPr>
              <a:t>Aprender con implica, por ejemplo, trabajar en grupo. Pero trabajar en grupo es algo que se sostiene desde DOS PILARES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>
        <p14:flip dir="r"/>
      </p:transition>
    </mc:Choice>
    <mc:Fallback>
      <p:transition xmlns:p14="http://schemas.microsoft.com/office/powerpoint/2010/main" spd="slow" advClick="1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presetClass="entr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3" grpId="2"/>
      <p:bldP build="whole" bldLvl="1" animBg="1" rev="0" advAuto="0" spid="72" grpId="1"/>
      <p:bldP build="whole" bldLvl="1" animBg="1" rev="0" advAuto="0" spid="77" grpId="4"/>
      <p:bldP build="whole" bldLvl="1" animBg="1" rev="0" advAuto="0" spid="75" grpId="6"/>
      <p:bldP build="whole" bldLvl="1" animBg="1" rev="0" advAuto="0" spid="74" grpId="5"/>
      <p:bldP build="whole" bldLvl="1" animBg="1" rev="0" advAuto="0" spid="76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2870200" y="508000"/>
            <a:ext cx="2809727" cy="29430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6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COOPERACIÓN</a:t>
            </a:r>
          </a:p>
        </p:txBody>
      </p:sp>
      <p:sp>
        <p:nvSpPr>
          <p:cNvPr id="80" name="Shape 80"/>
          <p:cNvSpPr/>
          <p:nvPr/>
        </p:nvSpPr>
        <p:spPr>
          <a:xfrm>
            <a:off x="7101730" y="508000"/>
            <a:ext cx="3454997" cy="294302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600">
                <a:solidFill>
                  <a:srgbClr val="FFFFFF"/>
                </a:solidFill>
                <a:effectLst>
                  <a:outerShdw sx="100000" sy="100000" kx="0" ky="0" algn="b" rotWithShape="0" blurRad="63500" dist="25400" dir="2700000">
                    <a:srgbClr val="000000">
                      <a:alpha val="70000"/>
                    </a:srgbClr>
                  </a:outerShdw>
                </a:effectLst>
              </a:rPr>
              <a:t>RESPONSABILIDAD</a:t>
            </a:r>
          </a:p>
        </p:txBody>
      </p:sp>
      <p:sp>
        <p:nvSpPr>
          <p:cNvPr id="81" name="Shape 81"/>
          <p:cNvSpPr/>
          <p:nvPr/>
        </p:nvSpPr>
        <p:spPr>
          <a:xfrm>
            <a:off x="735531" y="4753336"/>
            <a:ext cx="11229186" cy="2837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Explica qué significan cada uno de estos dos aspectos.</a:t>
            </a:r>
            <a:endParaRPr sz="4200">
              <a:solidFill>
                <a:srgbClr val="FFFFFF"/>
              </a:solidFill>
            </a:endParaRPr>
          </a:p>
          <a:p>
            <a:pPr lvl="0" marL="228600" indent="-228600" algn="just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¿Dónde crees que se falló más en tu grupo?</a:t>
            </a:r>
          </a:p>
        </p:txBody>
      </p:sp>
    </p:spTree>
  </p:cSld>
  <p:clrMapOvr>
    <a:masterClrMapping/>
  </p:clrMapOvr>
  <p:transition spd="fast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750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75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275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1270000" y="4518049"/>
            <a:ext cx="10464800" cy="717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ts val="2400"/>
              </a:spcBef>
              <a:defRPr sz="3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CONCLUSIÓN</a:t>
            </a:r>
          </a:p>
        </p:txBody>
      </p:sp>
    </p:spTree>
  </p:cSld>
  <p:clrMapOvr>
    <a:masterClrMapping/>
  </p:clrMapOvr>
  <p:transition spd="slow" advClick="1">
    <p:fad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burro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0964" y="1736513"/>
            <a:ext cx="5951591" cy="6280574"/>
          </a:xfrm>
          <a:prstGeom prst="rect">
            <a:avLst/>
          </a:prstGeom>
          <a:ln w="889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sp>
        <p:nvSpPr>
          <p:cNvPr id="86" name="Shape 86"/>
          <p:cNvSpPr/>
          <p:nvPr/>
        </p:nvSpPr>
        <p:spPr>
          <a:xfrm>
            <a:off x="7260702" y="1502136"/>
            <a:ext cx="5043492" cy="6952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Por grupos. Analizad esta viñeta. Qué significa.</a:t>
            </a:r>
            <a:endParaRPr sz="42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Intenta terminar la historia con otra línea más de dibujo. ¿Cómo sería?</a:t>
            </a:r>
          </a:p>
        </p:txBody>
      </p:sp>
    </p:spTree>
  </p:cSld>
  <p:clrMapOvr>
    <a:masterClrMapping/>
  </p:clrMapOvr>
  <p:transition spd="slow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17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" grpId="1"/>
      <p:bldP build="whole" bldLvl="1" animBg="1" rev="0" advAuto="0" spid="8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00" y="357832"/>
            <a:ext cx="8128000" cy="6184901"/>
          </a:xfrm>
          <a:prstGeom prst="rect">
            <a:avLst/>
          </a:prstGeom>
        </p:spPr>
      </p:pic>
      <p:sp>
        <p:nvSpPr>
          <p:cNvPr id="89" name="Shape 89"/>
          <p:cNvSpPr/>
          <p:nvPr/>
        </p:nvSpPr>
        <p:spPr>
          <a:xfrm>
            <a:off x="1672702" y="6556736"/>
            <a:ext cx="9841016" cy="2837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Debemos evitar esto. Podemos evitar esto. Para aprender con, primero tenemos que aprender a aprender con. ¿Te animas?</a:t>
            </a:r>
          </a:p>
        </p:txBody>
      </p:sp>
    </p:spTree>
  </p:cSld>
  <p:clrMapOvr>
    <a:masterClrMapping/>
  </p:clrMapOvr>
  <p:transition spd="slow" advClick="1">
    <p:fade thruBlk="1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" grpId="1"/>
      <p:bldP build="whole" bldLvl="1" animBg="1" rev="0" advAuto="0" spid="89" grpId="2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theme1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BC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